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355" r:id="rId2"/>
    <p:sldId id="356" r:id="rId3"/>
    <p:sldId id="372" r:id="rId4"/>
    <p:sldId id="376" r:id="rId5"/>
    <p:sldId id="373" r:id="rId6"/>
    <p:sldId id="374" r:id="rId7"/>
    <p:sldId id="375" r:id="rId8"/>
    <p:sldId id="379" r:id="rId9"/>
    <p:sldId id="377" r:id="rId10"/>
    <p:sldId id="378" r:id="rId11"/>
    <p:sldId id="380" r:id="rId12"/>
    <p:sldId id="381" r:id="rId13"/>
    <p:sldId id="383" r:id="rId14"/>
    <p:sldId id="384" r:id="rId15"/>
    <p:sldId id="382" r:id="rId16"/>
    <p:sldId id="371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6DA"/>
    <a:srgbClr val="EFF1F3"/>
    <a:srgbClr val="68217A"/>
    <a:srgbClr val="F2F2F2"/>
    <a:srgbClr val="004568"/>
    <a:srgbClr val="00B0F0"/>
    <a:srgbClr val="0074AF"/>
    <a:srgbClr val="D9D9D9"/>
    <a:srgbClr val="FCCDB6"/>
    <a:srgbClr val="6EA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186" autoAdjust="0"/>
  </p:normalViewPr>
  <p:slideViewPr>
    <p:cSldViewPr snapToGrid="0">
      <p:cViewPr varScale="1">
        <p:scale>
          <a:sx n="159" d="100"/>
          <a:sy n="159" d="100"/>
        </p:scale>
        <p:origin x="168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68217A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rgbClr val="68217A"/>
              </a:gs>
              <a:gs pos="0">
                <a:srgbClr val="68217A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fundamentals/tools/dotnet-aspnet-codegenerator?view=aspnetcore-3.1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mvc/views/razor?view=aspnetcore-3.1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spnet/core/mvc/views/tag-helpers/built-in/?view=aspnetcore-3.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5"/>
            <a:ext cx="12192000" cy="5199529"/>
          </a:xfrm>
        </p:spPr>
        <p:txBody>
          <a:bodyPr lIns="548640" anchor="ctr">
            <a:normAutofit/>
          </a:bodyPr>
          <a:lstStyle/>
          <a:p>
            <a:pPr algn="ctr"/>
            <a:r>
              <a:rPr lang="en-US" b="1" dirty="0"/>
              <a:t>.NET Bootcamp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14-79B0-47FE-8DB7-900C7CDA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the Razor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D7E60-8EFE-4D1C-B1E4-325F3EBAB1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Page.cshtml</a:t>
            </a:r>
            <a:r>
              <a:rPr lang="en-US" dirty="0"/>
              <a:t> is the Razor Page</a:t>
            </a:r>
          </a:p>
          <a:p>
            <a:r>
              <a:rPr lang="en-US" dirty="0"/>
              <a:t>@page directive must be first thing on a Razor page to ensure it is not mistaken as a view associated with a controller</a:t>
            </a:r>
          </a:p>
          <a:p>
            <a:r>
              <a:rPr lang="en-US" dirty="0"/>
              <a:t>@model directive used to select the page model class</a:t>
            </a:r>
          </a:p>
          <a:p>
            <a:r>
              <a:rPr lang="en-US" dirty="0"/>
              <a:t>Each page has a view model derived for the </a:t>
            </a:r>
            <a:r>
              <a:rPr lang="en-US" dirty="0" err="1"/>
              <a:t>PageModel</a:t>
            </a:r>
            <a:r>
              <a:rPr lang="en-US" dirty="0"/>
              <a:t> class</a:t>
            </a:r>
          </a:p>
          <a:p>
            <a:r>
              <a:rPr lang="en-US" dirty="0"/>
              <a:t>@using directive for importing libraries</a:t>
            </a:r>
          </a:p>
          <a:p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7898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14-79B0-47FE-8DB7-900C7CDA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the Razor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D7E60-8EFE-4D1C-B1E4-325F3EBAB1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Page.cshtml.cs</a:t>
            </a:r>
            <a:r>
              <a:rPr lang="en-US" dirty="0"/>
              <a:t> is the code behind</a:t>
            </a:r>
          </a:p>
          <a:p>
            <a:pPr marL="0" indent="0">
              <a:buNone/>
            </a:pPr>
            <a:r>
              <a:rPr lang="en-US" dirty="0"/>
              <a:t>*Don’t specifically need the .</a:t>
            </a:r>
            <a:r>
              <a:rPr lang="en-US" dirty="0" err="1"/>
              <a:t>cshtml.cs</a:t>
            </a:r>
            <a:r>
              <a:rPr lang="en-US" dirty="0"/>
              <a:t> code behind page as this can be contained in the .</a:t>
            </a:r>
            <a:r>
              <a:rPr lang="en-US" dirty="0" err="1"/>
              <a:t>cshtml</a:t>
            </a:r>
            <a:r>
              <a:rPr lang="en-US" dirty="0"/>
              <a:t>, but used to separate out code from the view</a:t>
            </a:r>
          </a:p>
          <a:p>
            <a:r>
              <a:rPr lang="en-US" dirty="0"/>
              <a:t>Class derived from </a:t>
            </a:r>
            <a:r>
              <a:rPr lang="en-US" dirty="0" err="1"/>
              <a:t>PageModel</a:t>
            </a:r>
            <a:endParaRPr lang="en-US" dirty="0"/>
          </a:p>
          <a:p>
            <a:r>
              <a:rPr lang="en-US" dirty="0" err="1"/>
              <a:t>OnGet</a:t>
            </a:r>
            <a:r>
              <a:rPr lang="en-US" dirty="0"/>
              <a:t>() methods for HTTP GET</a:t>
            </a:r>
          </a:p>
          <a:p>
            <a:r>
              <a:rPr lang="en-US" dirty="0" err="1"/>
              <a:t>OnPost</a:t>
            </a:r>
            <a:r>
              <a:rPr lang="en-US" dirty="0"/>
              <a:t>() methods for HTTP POST</a:t>
            </a:r>
          </a:p>
        </p:txBody>
      </p:sp>
    </p:spTree>
    <p:extLst>
      <p:ext uri="{BB962C8B-B14F-4D97-AF65-F5344CB8AC3E}">
        <p14:creationId xmlns:p14="http://schemas.microsoft.com/office/powerpoint/2010/main" val="67712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5079-6154-4BFF-9E30-3A3C3D99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aspnet</a:t>
            </a:r>
            <a:r>
              <a:rPr lang="en-US" dirty="0"/>
              <a:t>-</a:t>
            </a:r>
            <a:r>
              <a:rPr lang="en-US" dirty="0" err="1"/>
              <a:t>codegenerator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F7EC-3DEB-4AAF-923A-47BDA7135F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Useful command line tool to scaffold Razor pages</a:t>
            </a:r>
          </a:p>
          <a:p>
            <a:r>
              <a:rPr lang="en-US" dirty="0"/>
              <a:t>To install: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dotnet tool install –g dotnet-</a:t>
            </a:r>
            <a:r>
              <a:rPr lang="en-US" dirty="0" err="1">
                <a:latin typeface="Consolas" panose="020B0609020204030204" pitchFamily="49" charset="0"/>
              </a:rPr>
              <a:t>aspnet</a:t>
            </a:r>
            <a:r>
              <a:rPr lang="en-US" dirty="0">
                <a:latin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</a:rPr>
              <a:t>codegenerator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dotnet </a:t>
            </a:r>
            <a:r>
              <a:rPr lang="en-US" dirty="0" err="1">
                <a:latin typeface="Consolas" panose="020B0609020204030204" pitchFamily="49" charset="0"/>
              </a:rPr>
              <a:t>aspnet-codegenerator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razorpage</a:t>
            </a:r>
            <a:r>
              <a:rPr lang="en-US" dirty="0">
                <a:latin typeface="Consolas" panose="020B0609020204030204" pitchFamily="49" charset="0"/>
              </a:rPr>
              <a:t> Edit </a:t>
            </a:r>
            <a:r>
              <a:rPr lang="en-US" dirty="0" err="1">
                <a:latin typeface="Consolas" panose="020B0609020204030204" pitchFamily="49" charset="0"/>
              </a:rPr>
              <a:t>Edit</a:t>
            </a:r>
            <a:r>
              <a:rPr lang="en-US" dirty="0">
                <a:latin typeface="Consolas" panose="020B0609020204030204" pitchFamily="49" charset="0"/>
              </a:rPr>
              <a:t> -m Product -dc </a:t>
            </a:r>
            <a:r>
              <a:rPr lang="en-US" dirty="0" err="1">
                <a:latin typeface="Consolas" panose="020B0609020204030204" pitchFamily="49" charset="0"/>
              </a:rPr>
              <a:t>ProductContext</a:t>
            </a:r>
            <a:r>
              <a:rPr lang="en-US" dirty="0">
                <a:latin typeface="Consolas" panose="020B0609020204030204" pitchFamily="49" charset="0"/>
              </a:rPr>
              <a:t> -</a:t>
            </a:r>
            <a:r>
              <a:rPr lang="en-US" dirty="0" err="1">
                <a:latin typeface="Consolas" panose="020B0609020204030204" pitchFamily="49" charset="0"/>
              </a:rPr>
              <a:t>outDir</a:t>
            </a:r>
            <a:r>
              <a:rPr lang="en-US" dirty="0">
                <a:latin typeface="Consolas" panose="020B0609020204030204" pitchFamily="49" charset="0"/>
              </a:rPr>
              <a:t> Pages/Products</a:t>
            </a:r>
          </a:p>
          <a:p>
            <a:r>
              <a:rPr lang="en-US" dirty="0">
                <a:hlinkClick r:id="rId2"/>
              </a:rPr>
              <a:t>https://docs.microsoft.com/en-us/aspnet/core/fundamentals/tools/dotnet-aspnet-codegenerator?view=aspnetcore-3.1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9863-E0C7-47AB-9660-1643EBBB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C33F-8C4C-4E84-AC6A-2BC1BE271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 the @ symbol to transition from HTML to C#</a:t>
            </a:r>
          </a:p>
          <a:p>
            <a:pPr lvl="1"/>
            <a:r>
              <a:rPr lang="en-US" dirty="0"/>
              <a:t>(To escape the @ symbol, use the double @@ symbol)</a:t>
            </a:r>
          </a:p>
          <a:p>
            <a:r>
              <a:rPr lang="en-US" dirty="0"/>
              <a:t>Implicit Razor expressions must not contain spaces</a:t>
            </a:r>
          </a:p>
          <a:p>
            <a:r>
              <a:rPr lang="en-US" dirty="0"/>
              <a:t>Explicit Razor expressions consist of an @ symbol followed by enclosing parenthesis ( … ) </a:t>
            </a:r>
          </a:p>
          <a:p>
            <a:r>
              <a:rPr lang="en-US" dirty="0"/>
              <a:t>Razor code blocks start with an @ symbol followed by enclosing curly brackets { … }</a:t>
            </a:r>
          </a:p>
          <a:p>
            <a:r>
              <a:rPr lang="en-US" dirty="0"/>
              <a:t>Can transition to HTML from inside Razor code blocks</a:t>
            </a:r>
          </a:p>
        </p:txBody>
      </p:sp>
    </p:spTree>
    <p:extLst>
      <p:ext uri="{BB962C8B-B14F-4D97-AF65-F5344CB8AC3E}">
        <p14:creationId xmlns:p14="http://schemas.microsoft.com/office/powerpoint/2010/main" val="80768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9863-E0C7-47AB-9660-1643EBBB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C33F-8C4C-4E84-AC6A-2BC1BE2716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Conditionals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@if, else if, else, @switch</a:t>
            </a:r>
          </a:p>
          <a:p>
            <a:r>
              <a:rPr lang="en-US" dirty="0"/>
              <a:t>Looping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@for, @foreach, @while, @do while</a:t>
            </a:r>
          </a:p>
          <a:p>
            <a:r>
              <a:rPr lang="en-US" dirty="0"/>
              <a:t>Using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@using</a:t>
            </a:r>
          </a:p>
          <a:p>
            <a:r>
              <a:rPr lang="en-US" dirty="0"/>
              <a:t>Exception handling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@try, catch, finally</a:t>
            </a:r>
          </a:p>
          <a:p>
            <a:r>
              <a:rPr lang="en-US" dirty="0">
                <a:hlinkClick r:id="rId2"/>
              </a:rPr>
              <a:t>https://docs.microsoft.com/en-us/aspnet/core/mvc/views/razor?view=aspnetcore-3.1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0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7E8C-0781-4C52-8386-48422FB9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Tag Helpers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F5F6D-8F82-44F5-B2E1-763AF001F3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Enable server-side code to help with creating and rendering HTML elements</a:t>
            </a:r>
          </a:p>
          <a:p>
            <a:r>
              <a:rPr lang="en-US" dirty="0">
                <a:hlinkClick r:id="rId2"/>
              </a:rPr>
              <a:t>https://docs.microsoft.com/en-us/aspnet/core/mvc/views/tag-helpers/built-in/?view=aspnetcore-3.1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6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latin typeface="+mj-lt"/>
              </a:rPr>
              <a:t>For Next Class</a:t>
            </a:r>
            <a:endParaRPr lang="en-US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Continue to break down your application into manageable tasks and create issues in GitHub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Implement the Edit and Delete functionality for the product 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</a:rPr>
              <a:t>Add Quantity and </a:t>
            </a:r>
            <a:r>
              <a:rPr lang="en-US" dirty="0" err="1">
                <a:solidFill>
                  <a:srgbClr val="212529"/>
                </a:solidFill>
              </a:rPr>
              <a:t>IsEnabled</a:t>
            </a:r>
            <a:r>
              <a:rPr lang="en-US" dirty="0">
                <a:solidFill>
                  <a:srgbClr val="212529"/>
                </a:solidFill>
              </a:rPr>
              <a:t> fields</a:t>
            </a:r>
          </a:p>
          <a:p>
            <a:pPr marL="0" indent="0" algn="l">
              <a:buNone/>
            </a:pPr>
            <a:endParaRPr lang="en-US" b="0" i="0" dirty="0">
              <a:solidFill>
                <a:srgbClr val="212529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</a:endParaRPr>
          </a:p>
          <a:p>
            <a:pPr lvl="1"/>
            <a:endParaRPr lang="en-US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72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j-lt"/>
                <a:cs typeface="Segoe UI" panose="020B0502040204020203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 to ASP.NET Core</a:t>
            </a:r>
          </a:p>
          <a:p>
            <a:r>
              <a:rPr lang="en-US" dirty="0">
                <a:latin typeface="+mj-lt"/>
              </a:rPr>
              <a:t>For next class</a:t>
            </a:r>
          </a:p>
        </p:txBody>
      </p:sp>
    </p:spTree>
    <p:extLst>
      <p:ext uri="{BB962C8B-B14F-4D97-AF65-F5344CB8AC3E}">
        <p14:creationId xmlns:p14="http://schemas.microsoft.com/office/powerpoint/2010/main" val="33239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0FBF-7DF5-44D1-B65A-9961293C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8BC7-58FA-46C1-B156-9EFAEF5E91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Framework for building web apps based on .NET</a:t>
            </a:r>
          </a:p>
          <a:p>
            <a:r>
              <a:rPr lang="en-US" dirty="0"/>
              <a:t>Supports C# and F#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High performance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Extensible and adaptable</a:t>
            </a:r>
          </a:p>
          <a:p>
            <a:pPr lvl="1"/>
            <a:r>
              <a:rPr lang="en-US" dirty="0"/>
              <a:t>Strong out-of-the-box libraries</a:t>
            </a:r>
          </a:p>
        </p:txBody>
      </p:sp>
    </p:spTree>
    <p:extLst>
      <p:ext uri="{BB962C8B-B14F-4D97-AF65-F5344CB8AC3E}">
        <p14:creationId xmlns:p14="http://schemas.microsoft.com/office/powerpoint/2010/main" val="301415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78F1-384F-4369-8DBE-ECC31196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9FA6F-EB5C-46E1-842F-AF73A8A3B089}"/>
              </a:ext>
            </a:extLst>
          </p:cNvPr>
          <p:cNvSpPr/>
          <p:nvPr/>
        </p:nvSpPr>
        <p:spPr>
          <a:xfrm>
            <a:off x="838200" y="1732546"/>
            <a:ext cx="5382126" cy="17385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Application Frameworks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9FFC3-4E77-4E9F-B96B-DA19806A0BD9}"/>
              </a:ext>
            </a:extLst>
          </p:cNvPr>
          <p:cNvSpPr/>
          <p:nvPr/>
        </p:nvSpPr>
        <p:spPr>
          <a:xfrm>
            <a:off x="838200" y="3512966"/>
            <a:ext cx="10515600" cy="29380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ASP.NET Core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27F1A-E234-43A5-B9A7-934BB4D563BD}"/>
              </a:ext>
            </a:extLst>
          </p:cNvPr>
          <p:cNvSpPr/>
          <p:nvPr/>
        </p:nvSpPr>
        <p:spPr>
          <a:xfrm>
            <a:off x="6268453" y="1732546"/>
            <a:ext cx="5085347" cy="1738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Utility Frameworks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251A0-D9A0-4C40-B5E7-A086CE5A76C6}"/>
              </a:ext>
            </a:extLst>
          </p:cNvPr>
          <p:cNvSpPr/>
          <p:nvPr/>
        </p:nvSpPr>
        <p:spPr>
          <a:xfrm>
            <a:off x="1239257" y="2340141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MVC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0B55B-5835-477E-AEB7-71FE55DFEC7C}"/>
              </a:ext>
            </a:extLst>
          </p:cNvPr>
          <p:cNvSpPr/>
          <p:nvPr/>
        </p:nvSpPr>
        <p:spPr>
          <a:xfrm>
            <a:off x="2445429" y="2340141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Razor Pages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7E74F-C196-4BE5-B166-FDD10DCE72A8}"/>
              </a:ext>
            </a:extLst>
          </p:cNvPr>
          <p:cNvSpPr/>
          <p:nvPr/>
        </p:nvSpPr>
        <p:spPr>
          <a:xfrm>
            <a:off x="3636538" y="2340141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6A9DA9-1573-433A-83B6-E8481302E85C}"/>
              </a:ext>
            </a:extLst>
          </p:cNvPr>
          <p:cNvSpPr/>
          <p:nvPr/>
        </p:nvSpPr>
        <p:spPr>
          <a:xfrm>
            <a:off x="4824662" y="2340141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 +</a:t>
            </a:r>
          </a:p>
          <a:p>
            <a:pPr algn="ctr"/>
            <a:r>
              <a:rPr lang="en-US" dirty="0"/>
              <a:t>MVC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7A9A03-DCE9-4A9D-9FE6-97BD48100385}"/>
              </a:ext>
            </a:extLst>
          </p:cNvPr>
          <p:cNvSpPr/>
          <p:nvPr/>
        </p:nvSpPr>
        <p:spPr>
          <a:xfrm>
            <a:off x="7563857" y="2340140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32A73-EBD9-47E1-BD94-EF4F59CF9C25}"/>
              </a:ext>
            </a:extLst>
          </p:cNvPr>
          <p:cNvSpPr/>
          <p:nvPr/>
        </p:nvSpPr>
        <p:spPr>
          <a:xfrm>
            <a:off x="9079836" y="2340139"/>
            <a:ext cx="102268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ADD75-9DB2-49EA-AB96-E83720DACA69}"/>
              </a:ext>
            </a:extLst>
          </p:cNvPr>
          <p:cNvSpPr/>
          <p:nvPr/>
        </p:nvSpPr>
        <p:spPr>
          <a:xfrm>
            <a:off x="1239257" y="4236655"/>
            <a:ext cx="1717512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HTTP Server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D89923-7CDA-4BAA-AAD3-D66C65E33DE7}"/>
              </a:ext>
            </a:extLst>
          </p:cNvPr>
          <p:cNvSpPr/>
          <p:nvPr/>
        </p:nvSpPr>
        <p:spPr>
          <a:xfrm>
            <a:off x="3258553" y="4236654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6FACBE-B2EC-4AD4-BA92-39AE2C5E8C25}"/>
              </a:ext>
            </a:extLst>
          </p:cNvPr>
          <p:cNvSpPr/>
          <p:nvPr/>
        </p:nvSpPr>
        <p:spPr>
          <a:xfrm>
            <a:off x="5265819" y="4236654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Routing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7FE3CC-0967-4143-B80C-9125BBEA5403}"/>
              </a:ext>
            </a:extLst>
          </p:cNvPr>
          <p:cNvSpPr/>
          <p:nvPr/>
        </p:nvSpPr>
        <p:spPr>
          <a:xfrm>
            <a:off x="9235230" y="4238914"/>
            <a:ext cx="171751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Configuration/</a:t>
            </a:r>
          </a:p>
          <a:p>
            <a:pPr algn="ctr"/>
            <a:r>
              <a:rPr lang="en-US" dirty="0"/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CB615E-E502-4C95-A09B-D19D7000C560}"/>
              </a:ext>
            </a:extLst>
          </p:cNvPr>
          <p:cNvSpPr/>
          <p:nvPr/>
        </p:nvSpPr>
        <p:spPr>
          <a:xfrm>
            <a:off x="7257536" y="4236654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Dependency Injection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05A376-15A5-4601-89D8-B8D302341F43}"/>
              </a:ext>
            </a:extLst>
          </p:cNvPr>
          <p:cNvSpPr/>
          <p:nvPr/>
        </p:nvSpPr>
        <p:spPr>
          <a:xfrm>
            <a:off x="1239257" y="5251529"/>
            <a:ext cx="1717512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Caching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E463EF-B1EB-4E00-A632-6D9D72005C49}"/>
              </a:ext>
            </a:extLst>
          </p:cNvPr>
          <p:cNvSpPr/>
          <p:nvPr/>
        </p:nvSpPr>
        <p:spPr>
          <a:xfrm>
            <a:off x="3258553" y="5251528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Binding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C60F3C-CFAC-48A7-9703-5FD4F044C000}"/>
              </a:ext>
            </a:extLst>
          </p:cNvPr>
          <p:cNvSpPr/>
          <p:nvPr/>
        </p:nvSpPr>
        <p:spPr>
          <a:xfrm>
            <a:off x="5265819" y="5251528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Razor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A41B66-811C-4683-9AD7-10CB3DBC0CD6}"/>
              </a:ext>
            </a:extLst>
          </p:cNvPr>
          <p:cNvSpPr/>
          <p:nvPr/>
        </p:nvSpPr>
        <p:spPr>
          <a:xfrm>
            <a:off x="9235230" y="5253788"/>
            <a:ext cx="1717514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8F7B04-465B-4215-A8D7-F70B4B002863}"/>
              </a:ext>
            </a:extLst>
          </p:cNvPr>
          <p:cNvSpPr/>
          <p:nvPr/>
        </p:nvSpPr>
        <p:spPr>
          <a:xfrm>
            <a:off x="7257536" y="5251528"/>
            <a:ext cx="1717513" cy="7640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gRPC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5EA5-772E-4475-A096-4FE9C579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ASP.NET Core Application Frameworks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FC95-ADD4-43F5-AFD8-5138448E32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MVC</a:t>
            </a:r>
          </a:p>
          <a:p>
            <a:pPr lvl="1"/>
            <a:r>
              <a:rPr lang="en-US" dirty="0"/>
              <a:t>Model-View-Controller pattern</a:t>
            </a:r>
          </a:p>
          <a:p>
            <a:r>
              <a:rPr lang="en-US" dirty="0"/>
              <a:t>Razor Pages</a:t>
            </a:r>
          </a:p>
          <a:p>
            <a:pPr lvl="1"/>
            <a:r>
              <a:rPr lang="en-US" dirty="0"/>
              <a:t>Simplified Model-View-</a:t>
            </a:r>
            <a:r>
              <a:rPr lang="en-US" dirty="0" err="1"/>
              <a:t>ViewModel</a:t>
            </a:r>
            <a:r>
              <a:rPr lang="en-US" dirty="0"/>
              <a:t>-like pattern</a:t>
            </a:r>
          </a:p>
          <a:p>
            <a:r>
              <a:rPr lang="en-US" dirty="0" err="1"/>
              <a:t>Blazor</a:t>
            </a:r>
            <a:endParaRPr lang="en-US" dirty="0"/>
          </a:p>
          <a:p>
            <a:pPr lvl="1"/>
            <a:r>
              <a:rPr lang="en-US" dirty="0"/>
              <a:t>Client-side C# SPA</a:t>
            </a:r>
          </a:p>
          <a:p>
            <a:r>
              <a:rPr lang="en-US" dirty="0"/>
              <a:t>SPA + MVC</a:t>
            </a:r>
          </a:p>
          <a:p>
            <a:pPr lvl="1"/>
            <a:r>
              <a:rPr lang="en-US" dirty="0"/>
              <a:t>React with MVC APIs</a:t>
            </a:r>
          </a:p>
          <a:p>
            <a:pPr lvl="1"/>
            <a:r>
              <a:rPr lang="en-US" dirty="0"/>
              <a:t>Angular with MVC APIs</a:t>
            </a:r>
          </a:p>
        </p:txBody>
      </p:sp>
    </p:spTree>
    <p:extLst>
      <p:ext uri="{BB962C8B-B14F-4D97-AF65-F5344CB8AC3E}">
        <p14:creationId xmlns:p14="http://schemas.microsoft.com/office/powerpoint/2010/main" val="50673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92A0-A50F-47D1-8CBF-C1967EFA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Razor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B389A-BA81-439B-B823-A83C9E3F04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Designed to fix complexity and annoyances of the MVC framework</a:t>
            </a:r>
          </a:p>
          <a:p>
            <a:r>
              <a:rPr lang="en-US" dirty="0"/>
              <a:t>Encapsulates everything into a self-contained component (.</a:t>
            </a:r>
            <a:r>
              <a:rPr lang="en-US" dirty="0" err="1"/>
              <a:t>cshtml</a:t>
            </a:r>
            <a:r>
              <a:rPr lang="en-US" dirty="0"/>
              <a:t> and .</a:t>
            </a:r>
            <a:r>
              <a:rPr lang="en-US" dirty="0" err="1"/>
              <a:t>cshtml.cs</a:t>
            </a:r>
            <a:r>
              <a:rPr lang="en-US" dirty="0"/>
              <a:t>) for generating HTML responses</a:t>
            </a:r>
          </a:p>
          <a:p>
            <a:r>
              <a:rPr lang="en-US" dirty="0"/>
              <a:t>Less flexible than MVC framework</a:t>
            </a:r>
          </a:p>
          <a:p>
            <a:r>
              <a:rPr lang="en-US" dirty="0"/>
              <a:t>Cannot be used to create RESTful web services</a:t>
            </a:r>
          </a:p>
          <a:p>
            <a:r>
              <a:rPr lang="en-US" dirty="0"/>
              <a:t>Can be mixed with MVC framework</a:t>
            </a:r>
          </a:p>
          <a:p>
            <a:r>
              <a:rPr lang="en-US" dirty="0"/>
              <a:t>Utilizes Razor markup syntax for embedding server-based code into web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1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A8BD-0A9D-43D9-A018-D84A9BE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669D-91D0-4FFE-B7EB-316255D342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.</a:t>
            </a:r>
            <a:r>
              <a:rPr lang="en-US" dirty="0" err="1"/>
              <a:t>vscode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Directory used by VS Code</a:t>
            </a:r>
          </a:p>
          <a:p>
            <a:r>
              <a:rPr lang="en-US" dirty="0"/>
              <a:t>bin/</a:t>
            </a:r>
          </a:p>
          <a:p>
            <a:pPr lvl="1"/>
            <a:r>
              <a:rPr lang="en-US" dirty="0"/>
              <a:t>Directory with compiled binaries</a:t>
            </a:r>
          </a:p>
          <a:p>
            <a:r>
              <a:rPr lang="en-US" dirty="0"/>
              <a:t>obj/</a:t>
            </a:r>
          </a:p>
          <a:p>
            <a:pPr lvl="1"/>
            <a:r>
              <a:rPr lang="en-US" dirty="0"/>
              <a:t>Directory with temporary object files used to create final binaries</a:t>
            </a:r>
          </a:p>
          <a:p>
            <a:r>
              <a:rPr lang="en-US" dirty="0"/>
              <a:t>Pages/</a:t>
            </a:r>
          </a:p>
          <a:p>
            <a:pPr lvl="1"/>
            <a:r>
              <a:rPr lang="en-US" dirty="0"/>
              <a:t>Directory where all Razor Pages live</a:t>
            </a:r>
          </a:p>
          <a:p>
            <a:r>
              <a:rPr lang="en-US" dirty="0" err="1"/>
              <a:t>wwwroot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Directory containing all static asset files (CSS/JS/images/etc.)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A8BD-0A9D-43D9-A018-D84A9BE6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669D-91D0-4FFE-B7EB-316255D342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Properties/</a:t>
            </a:r>
            <a:r>
              <a:rPr lang="en-US" dirty="0" err="1"/>
              <a:t>launchSettings.json</a:t>
            </a:r>
            <a:endParaRPr lang="en-US" dirty="0"/>
          </a:p>
          <a:p>
            <a:pPr lvl="1"/>
            <a:r>
              <a:rPr lang="en-US" dirty="0"/>
              <a:t>File used for configuring the application when it starts</a:t>
            </a:r>
          </a:p>
          <a:p>
            <a:r>
              <a:rPr lang="en-US" dirty="0" err="1"/>
              <a:t>appsettings.json</a:t>
            </a:r>
            <a:endParaRPr lang="en-US" dirty="0"/>
          </a:p>
          <a:p>
            <a:pPr lvl="1"/>
            <a:r>
              <a:rPr lang="en-US" dirty="0"/>
              <a:t>File used for configuring the application</a:t>
            </a:r>
          </a:p>
          <a:p>
            <a:r>
              <a:rPr lang="en-US" dirty="0" err="1"/>
              <a:t>appsettings.Development.json</a:t>
            </a:r>
            <a:endParaRPr lang="en-US" dirty="0"/>
          </a:p>
          <a:p>
            <a:pPr lvl="1"/>
            <a:r>
              <a:rPr lang="en-US" dirty="0"/>
              <a:t>File used for configuring the application specific to dev</a:t>
            </a:r>
          </a:p>
          <a:p>
            <a:r>
              <a:rPr lang="en-US" dirty="0" err="1"/>
              <a:t>Program.cs</a:t>
            </a:r>
            <a:endParaRPr lang="en-US" dirty="0"/>
          </a:p>
          <a:p>
            <a:pPr lvl="1"/>
            <a:r>
              <a:rPr lang="en-US" dirty="0"/>
              <a:t>File used for entry point for ASP.NET Core app</a:t>
            </a:r>
          </a:p>
          <a:p>
            <a:r>
              <a:rPr lang="en-US" dirty="0" err="1"/>
              <a:t>Startup.cs</a:t>
            </a:r>
            <a:endParaRPr lang="en-US" dirty="0"/>
          </a:p>
          <a:p>
            <a:pPr lvl="1"/>
            <a:r>
              <a:rPr lang="en-US" dirty="0"/>
              <a:t>File used to configure ASP.NET Core runtime and frameworks</a:t>
            </a:r>
          </a:p>
          <a:p>
            <a:r>
              <a:rPr lang="en-US" dirty="0" err="1"/>
              <a:t>Project.csproj</a:t>
            </a:r>
            <a:endParaRPr lang="en-US" dirty="0"/>
          </a:p>
          <a:p>
            <a:pPr lvl="1"/>
            <a:r>
              <a:rPr lang="en-US" dirty="0"/>
              <a:t>Project file to describe the .NET Core tools/package dependencies/build instructions 	</a:t>
            </a:r>
          </a:p>
        </p:txBody>
      </p:sp>
    </p:spTree>
    <p:extLst>
      <p:ext uri="{BB962C8B-B14F-4D97-AF65-F5344CB8AC3E}">
        <p14:creationId xmlns:p14="http://schemas.microsoft.com/office/powerpoint/2010/main" val="1145431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14-79B0-47FE-8DB7-900C7CDA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URL Routing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D7E60-8EFE-4D1C-B1E4-325F3EBAB1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Based on the file name and location relative to the Pages/ folder</a:t>
            </a:r>
          </a:p>
          <a:p>
            <a:r>
              <a:rPr lang="en-US" dirty="0"/>
              <a:t>Can be overridden either by setting up the routes in the </a:t>
            </a:r>
            <a:r>
              <a:rPr lang="en-US" dirty="0" err="1"/>
              <a:t>Startup.cs</a:t>
            </a:r>
            <a:r>
              <a:rPr lang="en-US" dirty="0"/>
              <a:t> file or in the .</a:t>
            </a:r>
            <a:r>
              <a:rPr lang="en-US" dirty="0" err="1"/>
              <a:t>cshtml</a:t>
            </a:r>
            <a:r>
              <a:rPr lang="en-US" dirty="0"/>
              <a:t> page itself</a:t>
            </a:r>
          </a:p>
        </p:txBody>
      </p:sp>
    </p:spTree>
    <p:extLst>
      <p:ext uri="{BB962C8B-B14F-4D97-AF65-F5344CB8AC3E}">
        <p14:creationId xmlns:p14="http://schemas.microsoft.com/office/powerpoint/2010/main" val="32729056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9011</TotalTime>
  <Words>746</Words>
  <Application>Microsoft Office PowerPoint</Application>
  <PresentationFormat>Widescreen</PresentationFormat>
  <Paragraphs>127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Simple</vt:lpstr>
      <vt:lpstr>.NET Bootcamp</vt:lpstr>
      <vt:lpstr>Overview</vt:lpstr>
      <vt:lpstr>ASP.NET Core</vt:lpstr>
      <vt:lpstr>ASP.NET Architecture</vt:lpstr>
      <vt:lpstr>ASP.NET Core Application Frameworks </vt:lpstr>
      <vt:lpstr>Razor Pages</vt:lpstr>
      <vt:lpstr>ASP.NET Core Project Structure</vt:lpstr>
      <vt:lpstr>ASP.NET Core Project Structure</vt:lpstr>
      <vt:lpstr>URL Routing Convention</vt:lpstr>
      <vt:lpstr>Understanding the Razor Page</vt:lpstr>
      <vt:lpstr>Understanding the Razor Page</vt:lpstr>
      <vt:lpstr>dotnet-aspnet-codegenerator</vt:lpstr>
      <vt:lpstr>Razor Syntax</vt:lpstr>
      <vt:lpstr>Razor Syntax</vt:lpstr>
      <vt:lpstr>Razor Tag Helpers</vt:lpstr>
      <vt:lpstr>For Next Class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273</cp:revision>
  <dcterms:created xsi:type="dcterms:W3CDTF">2018-04-19T08:38:52Z</dcterms:created>
  <dcterms:modified xsi:type="dcterms:W3CDTF">2020-10-17T15:10:10Z</dcterms:modified>
  <cp:category/>
</cp:coreProperties>
</file>